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Helvetica Neue" panose="020B0604020202020204" charset="0"/>
      <p:regular r:id="rId13"/>
      <p:bold r:id="rId14"/>
      <p:italic r:id="rId15"/>
      <p:boldItalic r:id="rId16"/>
    </p:embeddedFont>
    <p:embeddedFont>
      <p:font typeface="Questrial" panose="020B0604020202020204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4f78855ee8_6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4f78855ee8_6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57e06f3df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457e06f3df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457e06f3df_3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457e06f3df_3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f78855ee8_6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f78855ee8_6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57e06f3df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57e06f3df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458471ca8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458471ca8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f78855ee8_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f78855ee8_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458471ca8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458471ca8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pins power req for MC, 0.7A for max current needed for AM, 0.65 minimum, switch solution for speed control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457e06f3df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457e06f3df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2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2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7536504" y="3199808"/>
            <a:ext cx="1607496" cy="19555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2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</p:grpSpPr>
        <p:sp>
          <p:nvSpPr>
            <p:cNvPr id="60" name="Google Shape;60;p2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" name="Google Shape;66;p2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" name="Google Shape;67;p2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" name="Google Shape;69;p2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2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2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5" name="Google Shape;75;p2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2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1" name="Google Shape;81;p2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3" name="Google Shape;83;p2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5" name="Google Shape;85;p2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2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1" name="Google Shape;91;p2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2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2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5" name="Google Shape;95;p2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2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2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2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4" name="Google Shape;104;p2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2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1" name="Google Shape;111;p2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3" name="Google Shape;113;p2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2"/>
          <p:cNvSpPr txBox="1"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  <a:defRPr sz="3600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"/>
          <p:cNvSpPr txBox="1"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  <a:defRPr sz="15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3pPr>
            <a:lvl4pPr lvl="3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2"/>
          <p:cNvSpPr txBox="1">
            <a:spLocks noGrp="1"/>
          </p:cNvSpPr>
          <p:nvPr>
            <p:ph type="dt" idx="10"/>
          </p:nvPr>
        </p:nvSpPr>
        <p:spPr>
          <a:xfrm>
            <a:off x="5308133" y="405765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"/>
          <p:cNvSpPr txBox="1">
            <a:spLocks noGrp="1"/>
          </p:cNvSpPr>
          <p:nvPr>
            <p:ph type="sldNum" idx="12"/>
          </p:nvPr>
        </p:nvSpPr>
        <p:spPr>
          <a:xfrm>
            <a:off x="7422684" y="4057650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8" name="Google Shape;118;p2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7536504" y="3199808"/>
            <a:ext cx="1607496" cy="195550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1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1"/>
          <p:cNvSpPr txBox="1"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None/>
              <a:defRPr sz="2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1"/>
          <p:cNvSpPr>
            <a:spLocks noGrp="1"/>
          </p:cNvSpPr>
          <p:nvPr>
            <p:ph type="pic" idx="2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2" name="Google Shape;192;p11"/>
          <p:cNvSpPr txBox="1">
            <a:spLocks noGrp="1"/>
          </p:cNvSpPr>
          <p:nvPr>
            <p:ph type="body" idx="1"/>
          </p:nvPr>
        </p:nvSpPr>
        <p:spPr>
          <a:xfrm>
            <a:off x="856024" y="3843015"/>
            <a:ext cx="7433144" cy="51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193" name="Google Shape;193;p1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11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2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2"/>
          <p:cNvSpPr txBox="1">
            <a:spLocks noGrp="1"/>
          </p:cNvSpPr>
          <p:nvPr>
            <p:ph type="title"/>
          </p:nvPr>
        </p:nvSpPr>
        <p:spPr>
          <a:xfrm>
            <a:off x="856093" y="457200"/>
            <a:ext cx="7429466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2"/>
          <p:cNvSpPr txBox="1">
            <a:spLocks noGrp="1"/>
          </p:cNvSpPr>
          <p:nvPr>
            <p:ph type="body" idx="1"/>
          </p:nvPr>
        </p:nvSpPr>
        <p:spPr>
          <a:xfrm>
            <a:off x="856058" y="3314700"/>
            <a:ext cx="7428344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01" name="Google Shape;201;p1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12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3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3"/>
          <p:cNvSpPr txBox="1"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body" idx="1"/>
          </p:nvPr>
        </p:nvSpPr>
        <p:spPr>
          <a:xfrm>
            <a:off x="1290484" y="2524168"/>
            <a:ext cx="6564224" cy="41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body" idx="2"/>
          </p:nvPr>
        </p:nvSpPr>
        <p:spPr>
          <a:xfrm>
            <a:off x="856058" y="3232439"/>
            <a:ext cx="7429502" cy="111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10" name="Google Shape;210;p13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  <a:endParaRPr/>
          </a:p>
        </p:txBody>
      </p:sp>
      <p:sp>
        <p:nvSpPr>
          <p:cNvPr id="211" name="Google Shape;211;p13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13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4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4"/>
          <p:cNvSpPr txBox="1"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4"/>
          <p:cNvSpPr txBox="1">
            <a:spLocks noGrp="1"/>
          </p:cNvSpPr>
          <p:nvPr>
            <p:ph type="body" idx="1"/>
          </p:nvPr>
        </p:nvSpPr>
        <p:spPr>
          <a:xfrm>
            <a:off x="856023" y="3493241"/>
            <a:ext cx="7428379" cy="855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20" name="Google Shape;220;p1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" name="Google Shape;222;p14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5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5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5"/>
          <p:cNvSpPr txBox="1"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28" name="Google Shape;228;p15"/>
          <p:cNvSpPr txBox="1">
            <a:spLocks noGrp="1"/>
          </p:cNvSpPr>
          <p:nvPr>
            <p:ph type="body" idx="2"/>
          </p:nvPr>
        </p:nvSpPr>
        <p:spPr>
          <a:xfrm>
            <a:off x="845939" y="2520197"/>
            <a:ext cx="2406551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29" name="Google Shape;229;p15"/>
          <p:cNvSpPr txBox="1">
            <a:spLocks noGrp="1"/>
          </p:cNvSpPr>
          <p:nvPr>
            <p:ph type="body" idx="3"/>
          </p:nvPr>
        </p:nvSpPr>
        <p:spPr>
          <a:xfrm>
            <a:off x="3386075" y="2008226"/>
            <a:ext cx="2388289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30" name="Google Shape;230;p15"/>
          <p:cNvSpPr txBox="1">
            <a:spLocks noGrp="1"/>
          </p:cNvSpPr>
          <p:nvPr>
            <p:ph type="body" idx="4"/>
          </p:nvPr>
        </p:nvSpPr>
        <p:spPr>
          <a:xfrm>
            <a:off x="3378160" y="2522576"/>
            <a:ext cx="2396873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body" idx="5"/>
          </p:nvPr>
        </p:nvSpPr>
        <p:spPr>
          <a:xfrm>
            <a:off x="5889332" y="2005847"/>
            <a:ext cx="23962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32" name="Google Shape;232;p15"/>
          <p:cNvSpPr txBox="1">
            <a:spLocks noGrp="1"/>
          </p:cNvSpPr>
          <p:nvPr>
            <p:ph type="body" idx="6"/>
          </p:nvPr>
        </p:nvSpPr>
        <p:spPr>
          <a:xfrm>
            <a:off x="5889332" y="2520197"/>
            <a:ext cx="2396226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15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6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6"/>
          <p:cNvSpPr txBox="1"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6"/>
          <p:cNvSpPr txBox="1"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1" name="Google Shape;241;p16"/>
          <p:cNvSpPr>
            <a:spLocks noGrp="1"/>
          </p:cNvSpPr>
          <p:nvPr>
            <p:ph type="pic" idx="2"/>
          </p:nvPr>
        </p:nvSpPr>
        <p:spPr>
          <a:xfrm>
            <a:off x="856060" y="2000249"/>
            <a:ext cx="2396430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42" name="Google Shape;242;p16"/>
          <p:cNvSpPr txBox="1">
            <a:spLocks noGrp="1"/>
          </p:cNvSpPr>
          <p:nvPr>
            <p:ph type="body" idx="3"/>
          </p:nvPr>
        </p:nvSpPr>
        <p:spPr>
          <a:xfrm>
            <a:off x="856060" y="3735644"/>
            <a:ext cx="2396430" cy="613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43" name="Google Shape;243;p16"/>
          <p:cNvSpPr txBox="1">
            <a:spLocks noGrp="1"/>
          </p:cNvSpPr>
          <p:nvPr>
            <p:ph type="body" idx="4"/>
          </p:nvPr>
        </p:nvSpPr>
        <p:spPr>
          <a:xfrm>
            <a:off x="3366790" y="3303447"/>
            <a:ext cx="2400300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4" name="Google Shape;244;p16"/>
          <p:cNvSpPr>
            <a:spLocks noGrp="1"/>
          </p:cNvSpPr>
          <p:nvPr>
            <p:ph type="pic" idx="5"/>
          </p:nvPr>
        </p:nvSpPr>
        <p:spPr>
          <a:xfrm>
            <a:off x="3366790" y="2000249"/>
            <a:ext cx="2399205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45" name="Google Shape;245;p16"/>
          <p:cNvSpPr txBox="1">
            <a:spLocks noGrp="1"/>
          </p:cNvSpPr>
          <p:nvPr>
            <p:ph type="body" idx="6"/>
          </p:nvPr>
        </p:nvSpPr>
        <p:spPr>
          <a:xfrm>
            <a:off x="3365695" y="3735643"/>
            <a:ext cx="2400300" cy="60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46" name="Google Shape;246;p16"/>
          <p:cNvSpPr txBox="1">
            <a:spLocks noGrp="1"/>
          </p:cNvSpPr>
          <p:nvPr>
            <p:ph type="body" idx="7"/>
          </p:nvPr>
        </p:nvSpPr>
        <p:spPr>
          <a:xfrm>
            <a:off x="5889426" y="3303446"/>
            <a:ext cx="2393056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7" name="Google Shape;247;p16"/>
          <p:cNvSpPr>
            <a:spLocks noGrp="1"/>
          </p:cNvSpPr>
          <p:nvPr>
            <p:ph type="pic" idx="8"/>
          </p:nvPr>
        </p:nvSpPr>
        <p:spPr>
          <a:xfrm>
            <a:off x="5889332" y="2000249"/>
            <a:ext cx="2396227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48" name="Google Shape;248;p16"/>
          <p:cNvSpPr txBox="1">
            <a:spLocks noGrp="1"/>
          </p:cNvSpPr>
          <p:nvPr>
            <p:ph type="body" idx="9"/>
          </p:nvPr>
        </p:nvSpPr>
        <p:spPr>
          <a:xfrm>
            <a:off x="5889332" y="3735641"/>
            <a:ext cx="2396226" cy="607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49" name="Google Shape;249;p1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16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7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17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17"/>
          <p:cNvSpPr txBox="1">
            <a:spLocks noGrp="1"/>
          </p:cNvSpPr>
          <p:nvPr>
            <p:ph type="body" idx="1"/>
          </p:nvPr>
        </p:nvSpPr>
        <p:spPr>
          <a:xfrm rot="5400000">
            <a:off x="3242667" y="-699491"/>
            <a:ext cx="2656286" cy="7429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57" name="Google Shape;257;p1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17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18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8"/>
          <p:cNvSpPr txBox="1">
            <a:spLocks noGrp="1"/>
          </p:cNvSpPr>
          <p:nvPr>
            <p:ph type="title"/>
          </p:nvPr>
        </p:nvSpPr>
        <p:spPr>
          <a:xfrm rot="5400000">
            <a:off x="5590580" y="1648422"/>
            <a:ext cx="3886201" cy="150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18"/>
          <p:cNvSpPr txBox="1">
            <a:spLocks noGrp="1"/>
          </p:cNvSpPr>
          <p:nvPr>
            <p:ph type="body" idx="1"/>
          </p:nvPr>
        </p:nvSpPr>
        <p:spPr>
          <a:xfrm rot="5400000">
            <a:off x="1818678" y="-505421"/>
            <a:ext cx="3886201" cy="5811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65" name="Google Shape;265;p1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1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18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3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"/>
          <p:cNvSpPr txBox="1"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3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4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4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5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5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5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3658792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body" idx="2"/>
          </p:nvPr>
        </p:nvSpPr>
        <p:spPr>
          <a:xfrm>
            <a:off x="4629151" y="1687114"/>
            <a:ext cx="365640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5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6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6"/>
          <p:cNvSpPr txBox="1"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6"/>
          <p:cNvSpPr txBox="1"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50" name="Google Shape;150;p6"/>
          <p:cNvSpPr txBox="1">
            <a:spLocks noGrp="1"/>
          </p:cNvSpPr>
          <p:nvPr>
            <p:ph type="body" idx="2"/>
          </p:nvPr>
        </p:nvSpPr>
        <p:spPr>
          <a:xfrm>
            <a:off x="856058" y="2305048"/>
            <a:ext cx="3658793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6"/>
          <p:cNvSpPr txBox="1">
            <a:spLocks noGrp="1"/>
          </p:cNvSpPr>
          <p:nvPr>
            <p:ph type="body" idx="3"/>
          </p:nvPr>
        </p:nvSpPr>
        <p:spPr>
          <a:xfrm>
            <a:off x="4800606" y="1687114"/>
            <a:ext cx="3484952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52" name="Google Shape;152;p6"/>
          <p:cNvSpPr txBox="1">
            <a:spLocks noGrp="1"/>
          </p:cNvSpPr>
          <p:nvPr>
            <p:ph type="body" idx="4"/>
          </p:nvPr>
        </p:nvSpPr>
        <p:spPr>
          <a:xfrm>
            <a:off x="4629150" y="2305048"/>
            <a:ext cx="3656408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6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7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7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7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8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8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9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9"/>
          <p:cNvSpPr txBox="1"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None/>
              <a:defRPr sz="2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9"/>
          <p:cNvSpPr txBox="1">
            <a:spLocks noGrp="1"/>
          </p:cNvSpPr>
          <p:nvPr>
            <p:ph type="body" idx="1"/>
          </p:nvPr>
        </p:nvSpPr>
        <p:spPr>
          <a:xfrm>
            <a:off x="3867150" y="444499"/>
            <a:ext cx="4418407" cy="38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9"/>
          <p:cNvSpPr txBox="1">
            <a:spLocks noGrp="1"/>
          </p:cNvSpPr>
          <p:nvPr>
            <p:ph type="body" idx="2"/>
          </p:nvPr>
        </p:nvSpPr>
        <p:spPr>
          <a:xfrm>
            <a:off x="860029" y="1687114"/>
            <a:ext cx="289202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175" name="Google Shape;175;p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p9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0"/>
          <p:cNvPicPr preferRelativeResize="0"/>
          <p:nvPr/>
        </p:nvPicPr>
        <p:blipFill rotWithShape="1">
          <a:blip r:embed="rId3">
            <a:alphaModFix/>
          </a:blip>
          <a:srcRect l="7825" t="5464" r="7558" b="13940"/>
          <a:stretch/>
        </p:blipFill>
        <p:spPr>
          <a:xfrm>
            <a:off x="8342708" y="4180549"/>
            <a:ext cx="801293" cy="97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0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None/>
              <a:defRPr sz="2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0"/>
          <p:cNvSpPr>
            <a:spLocks noGrp="1"/>
          </p:cNvSpPr>
          <p:nvPr>
            <p:ph type="pic" idx="2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625"/>
              <a:buFont typeface="Arial"/>
              <a:buNone/>
              <a:defRPr sz="21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3" name="Google Shape;183;p10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4450883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184" name="Google Shape;184;p1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10"/>
          <p:cNvSpPr txBox="1"/>
          <p:nvPr/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P.A.C.T. Proprietary and Confidential. All Rights Reserved. © 2018 P.A.C.T.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 rotWithShape="1">
          <a:blip r:embed="rId21">
            <a:alphaModFix/>
          </a:blip>
          <a:srcRect l="7825" t="5464" r="7558" b="13940"/>
          <a:stretch/>
        </p:blipFill>
        <p:spPr>
          <a:xfrm>
            <a:off x="8426586" y="4282586"/>
            <a:ext cx="717415" cy="872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1" descr="\\DROBO-FS\QuickDrops\JB\PPTX NG\Droplets\LightingOverlay.png"/>
          <p:cNvPicPr preferRelativeResize="0"/>
          <p:nvPr/>
        </p:nvPicPr>
        <p:blipFill rotWithShape="1">
          <a:blip r:embed="rId22">
            <a:alphaModFix amt="30000"/>
          </a:blip>
          <a:srcRect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9;p1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10" name="Google Shape;10;p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1" name="Google Shape;11;p1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8" name="Google Shape;18;p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1" name="Google Shape;21;p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2" name="Google Shape;22;p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3" name="Google Shape;23;p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" name="Google Shape;25;p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1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" name="Google Shape;34;p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7" name="Google Shape;37;p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" name="Google Shape;38;p1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9" name="Google Shape;39;p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0" name="Google Shape;40;p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1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9" name="Google Shape;49;p1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5334000" y="3228975"/>
            <a:ext cx="3810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Questrial"/>
              <a:buNone/>
              <a:defRPr sz="27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pic>
        <p:nvPicPr>
          <p:cNvPr id="51" name="Google Shape;51;p1"/>
          <p:cNvPicPr preferRelativeResize="0"/>
          <p:nvPr/>
        </p:nvPicPr>
        <p:blipFill rotWithShape="1">
          <a:blip r:embed="rId21">
            <a:alphaModFix/>
          </a:blip>
          <a:srcRect l="7825" t="5464" r="7558" b="13940"/>
          <a:stretch/>
        </p:blipFill>
        <p:spPr>
          <a:xfrm>
            <a:off x="8426586" y="4282586"/>
            <a:ext cx="717415" cy="87273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"/>
          <p:cNvSpPr txBox="1"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71475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4766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3575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2385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2385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53" name="Google Shape;53;p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"/>
          <p:cNvSpPr txBox="1">
            <a:spLocks noGrp="1"/>
          </p:cNvSpPr>
          <p:nvPr>
            <p:ph type="ftr" idx="11"/>
          </p:nvPr>
        </p:nvSpPr>
        <p:spPr>
          <a:xfrm>
            <a:off x="2684858" y="4820398"/>
            <a:ext cx="37719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YoRQFDbTaO1XEOuivIKeq_QEAQDJUmv0/view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drive.google.com/file/d/1nGlnK5U86I0j3lhj9iR9ZC-POnpG8ZUC/view" TargetMode="Externa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9"/>
          <p:cNvSpPr txBox="1"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</a:pPr>
            <a:r>
              <a:rPr lang="en"/>
              <a:t>ECEN 404: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</a:pPr>
            <a:r>
              <a:rPr lang="en"/>
              <a:t>Active Ankle-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</a:pPr>
            <a:r>
              <a:rPr lang="en"/>
              <a:t>Foot Orthosis (AAFO)</a:t>
            </a:r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</a:pPr>
            <a:r>
              <a:rPr lang="en"/>
              <a:t>Alfred Boss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</a:pPr>
            <a:r>
              <a:rPr lang="en"/>
              <a:t>Christopher Galik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</a:pPr>
            <a:r>
              <a:rPr lang="en"/>
              <a:t>Tyler Pierce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8"/>
          <p:cNvSpPr txBox="1">
            <a:spLocks noGrp="1"/>
          </p:cNvSpPr>
          <p:nvPr>
            <p:ph type="title" idx="4294967295"/>
          </p:nvPr>
        </p:nvSpPr>
        <p:spPr>
          <a:xfrm>
            <a:off x="3360076" y="-148225"/>
            <a:ext cx="26082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Validation Plan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42" name="Google Shape;342;p28"/>
          <p:cNvPicPr preferRelativeResize="0"/>
          <p:nvPr/>
        </p:nvPicPr>
        <p:blipFill rotWithShape="1">
          <a:blip r:embed="rId3">
            <a:alphaModFix/>
          </a:blip>
          <a:srcRect t="2685"/>
          <a:stretch/>
        </p:blipFill>
        <p:spPr>
          <a:xfrm>
            <a:off x="1193650" y="654800"/>
            <a:ext cx="6756699" cy="4076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0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5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System Overview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79" name="Google Shape;279;p20"/>
          <p:cNvSpPr txBox="1">
            <a:spLocks noGrp="1"/>
          </p:cNvSpPr>
          <p:nvPr>
            <p:ph type="body" idx="1"/>
          </p:nvPr>
        </p:nvSpPr>
        <p:spPr>
          <a:xfrm>
            <a:off x="376825" y="1274800"/>
            <a:ext cx="5493900" cy="3068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675" algn="l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50"/>
              <a:buChar char="•"/>
            </a:pPr>
            <a:r>
              <a:rPr lang="en" sz="1450">
                <a:solidFill>
                  <a:srgbClr val="FFFFFF"/>
                </a:solidFill>
              </a:rPr>
              <a:t>EMG sensors and FSR sensors will measure electrical activity and pressure in the leg and foot.</a:t>
            </a:r>
            <a:endParaRPr sz="1450">
              <a:solidFill>
                <a:srgbClr val="FFFFFF"/>
              </a:solidFill>
            </a:endParaRPr>
          </a:p>
          <a:p>
            <a:pPr marL="457200" lvl="0" indent="-320675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Char char="•"/>
            </a:pPr>
            <a:r>
              <a:rPr lang="en" sz="1450">
                <a:solidFill>
                  <a:srgbClr val="FFFFFF"/>
                </a:solidFill>
              </a:rPr>
              <a:t>The AAFO will transport signals from the 2 sensors to the MCU.</a:t>
            </a:r>
            <a:endParaRPr sz="1450">
              <a:solidFill>
                <a:srgbClr val="FFFFFF"/>
              </a:solidFill>
            </a:endParaRPr>
          </a:p>
          <a:p>
            <a:pPr marL="457200" lvl="0" indent="-320675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Char char="•"/>
            </a:pPr>
            <a:r>
              <a:rPr lang="en" sz="1450">
                <a:solidFill>
                  <a:srgbClr val="FFFFFF"/>
                </a:solidFill>
              </a:rPr>
              <a:t>The microcontroller will interpret signals and determine which stage of gait the user is in and supply corresponding motor control. </a:t>
            </a:r>
            <a:endParaRPr sz="1450">
              <a:solidFill>
                <a:srgbClr val="FFFFFF"/>
              </a:solidFill>
            </a:endParaRPr>
          </a:p>
          <a:p>
            <a:pPr marL="457200" lvl="0" indent="-320675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Char char="•"/>
            </a:pPr>
            <a:r>
              <a:rPr lang="en" sz="1450">
                <a:solidFill>
                  <a:srgbClr val="FFFFFF"/>
                </a:solidFill>
              </a:rPr>
              <a:t>The motion system, which acts as an artificial muscle, will move the joint by attaching to a rigid structure.</a:t>
            </a:r>
            <a:endParaRPr sz="145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280" name="Google Shape;2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89" y="4057000"/>
            <a:ext cx="6479425" cy="707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  <p:pic>
        <p:nvPicPr>
          <p:cNvPr id="281" name="Google Shape;28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8125" y="174100"/>
            <a:ext cx="2959749" cy="36619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1"/>
          <p:cNvSpPr txBox="1">
            <a:spLocks noGrp="1"/>
          </p:cNvSpPr>
          <p:nvPr>
            <p:ph type="title"/>
          </p:nvPr>
        </p:nvSpPr>
        <p:spPr>
          <a:xfrm>
            <a:off x="856050" y="463894"/>
            <a:ext cx="7429500" cy="589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Sensor &amp; MicroController System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87" name="Google Shape;287;p21"/>
          <p:cNvSpPr txBox="1">
            <a:spLocks noGrp="1"/>
          </p:cNvSpPr>
          <p:nvPr>
            <p:ph type="body" idx="1"/>
          </p:nvPr>
        </p:nvSpPr>
        <p:spPr>
          <a:xfrm>
            <a:off x="676500" y="941500"/>
            <a:ext cx="4653300" cy="370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Bi-Weekly Accomplishments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75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</a:pPr>
            <a:r>
              <a:rPr lang="en" sz="1400">
                <a:solidFill>
                  <a:srgbClr val="FFFFFF"/>
                </a:solidFill>
              </a:rPr>
              <a:t>Validated FSR sensors against Tekscan documentation and identified tests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</a:pPr>
            <a:r>
              <a:rPr lang="en" sz="1400">
                <a:solidFill>
                  <a:srgbClr val="FFFFFF"/>
                </a:solidFill>
              </a:rPr>
              <a:t>Analyzed, Commented, and Edited Arduino code </a:t>
            </a:r>
            <a:r>
              <a:rPr lang="en" sz="1400" b="1" i="1">
                <a:solidFill>
                  <a:srgbClr val="FFFFFF"/>
                </a:solidFill>
              </a:rPr>
              <a:t>and Integrated with sensor code</a:t>
            </a:r>
            <a:endParaRPr sz="1400" b="1" i="1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</a:pPr>
            <a:r>
              <a:rPr lang="en" sz="1400">
                <a:solidFill>
                  <a:srgbClr val="FFFFFF"/>
                </a:solidFill>
              </a:rPr>
              <a:t>Redesigned FSR sensor and structure integration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</a:pPr>
            <a:r>
              <a:rPr lang="en" sz="1400">
                <a:solidFill>
                  <a:srgbClr val="FFFFFF"/>
                </a:solidFill>
              </a:rPr>
              <a:t>Began designing sensor system to operate on PCB</a:t>
            </a:r>
            <a:endParaRPr sz="1400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Ongoing progress/problems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75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</a:pPr>
            <a:r>
              <a:rPr lang="en" sz="1400">
                <a:solidFill>
                  <a:srgbClr val="FFFFFF"/>
                </a:solidFill>
              </a:rPr>
              <a:t>Validation tests and plan must be more thoroughly detailed and new tests identified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</a:pPr>
            <a:r>
              <a:rPr lang="en" sz="1400">
                <a:solidFill>
                  <a:srgbClr val="FFFFFF"/>
                </a:solidFill>
              </a:rPr>
              <a:t>Sponsor requested new temperature sensor and addition of LEDs to overall system</a:t>
            </a:r>
            <a:endParaRPr sz="14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</a:endParaRPr>
          </a:p>
        </p:txBody>
      </p:sp>
      <p:pic>
        <p:nvPicPr>
          <p:cNvPr id="288" name="Google Shape;288;p21"/>
          <p:cNvPicPr preferRelativeResize="0"/>
          <p:nvPr/>
        </p:nvPicPr>
        <p:blipFill rotWithShape="1">
          <a:blip r:embed="rId3">
            <a:alphaModFix/>
          </a:blip>
          <a:srcRect l="6663" t="5846" r="7690" b="4063"/>
          <a:stretch/>
        </p:blipFill>
        <p:spPr>
          <a:xfrm>
            <a:off x="5629550" y="1053100"/>
            <a:ext cx="2542491" cy="35930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974716" cy="48387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  <p:pic>
        <p:nvPicPr>
          <p:cNvPr id="294" name="Google Shape;29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3316" y="152400"/>
            <a:ext cx="3167601" cy="483869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  <p:pic>
        <p:nvPicPr>
          <p:cNvPr id="295" name="Google Shape;29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9900" y="3377900"/>
            <a:ext cx="3057149" cy="161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  <p:cxnSp>
        <p:nvCxnSpPr>
          <p:cNvPr id="296" name="Google Shape;296;p22"/>
          <p:cNvCxnSpPr>
            <a:stCxn id="293" idx="2"/>
            <a:endCxn id="294" idx="0"/>
          </p:cNvCxnSpPr>
          <p:nvPr/>
        </p:nvCxnSpPr>
        <p:spPr>
          <a:xfrm rot="-5400000">
            <a:off x="794058" y="998101"/>
            <a:ext cx="4838700" cy="3147300"/>
          </a:xfrm>
          <a:prstGeom prst="bentConnector5">
            <a:avLst>
              <a:gd name="adj1" fmla="val -1570"/>
              <a:gd name="adj2" fmla="val 48469"/>
              <a:gd name="adj3" fmla="val 101371"/>
            </a:avLst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97" name="Google Shape;297;p22"/>
          <p:cNvCxnSpPr>
            <a:stCxn id="294" idx="2"/>
            <a:endCxn id="295" idx="0"/>
          </p:cNvCxnSpPr>
          <p:nvPr/>
        </p:nvCxnSpPr>
        <p:spPr>
          <a:xfrm rot="-5400000">
            <a:off x="5361316" y="2803798"/>
            <a:ext cx="1613100" cy="2761500"/>
          </a:xfrm>
          <a:prstGeom prst="bentConnector5">
            <a:avLst>
              <a:gd name="adj1" fmla="val -4708"/>
              <a:gd name="adj2" fmla="val 40271"/>
              <a:gd name="adj3" fmla="val 122230"/>
            </a:avLst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98" name="Google Shape;298;p22"/>
          <p:cNvSpPr txBox="1">
            <a:spLocks noGrp="1"/>
          </p:cNvSpPr>
          <p:nvPr>
            <p:ph type="body" idx="1"/>
          </p:nvPr>
        </p:nvSpPr>
        <p:spPr>
          <a:xfrm>
            <a:off x="6603100" y="179325"/>
            <a:ext cx="2286600" cy="274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400" b="1" i="1">
                <a:solidFill>
                  <a:srgbClr val="FFFFFF"/>
                </a:solidFill>
              </a:rPr>
              <a:t>This represents the integrated microcontroller code and sensor code from last semester. This is a rough integration of these two subsystems and will need to be further refined (and additional sections will be added to it) in the coming weeks.</a:t>
            </a:r>
            <a:endParaRPr sz="1400" b="1" i="1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sz="1400" b="1" i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sz="1400" b="1" i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sz="1400" b="1" i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3"/>
          <p:cNvSpPr txBox="1">
            <a:spLocks noGrp="1"/>
          </p:cNvSpPr>
          <p:nvPr>
            <p:ph type="title"/>
          </p:nvPr>
        </p:nvSpPr>
        <p:spPr>
          <a:xfrm>
            <a:off x="704850" y="2500"/>
            <a:ext cx="80241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A</a:t>
            </a:r>
            <a:r>
              <a:rPr lang="en" sz="3000">
                <a:solidFill>
                  <a:srgbClr val="FFFFFF"/>
                </a:solidFill>
              </a:rPr>
              <a:t>rtificial Muscle/Motion System Development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04" name="Google Shape;304;p23"/>
          <p:cNvSpPr txBox="1"/>
          <p:nvPr/>
        </p:nvSpPr>
        <p:spPr>
          <a:xfrm>
            <a:off x="6405900" y="736025"/>
            <a:ext cx="2738100" cy="8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5" name="Google Shape;3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9557" y="829150"/>
            <a:ext cx="4168721" cy="3699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0825" y="953938"/>
            <a:ext cx="4001424" cy="3575009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3"/>
          <p:cNvSpPr txBox="1"/>
          <p:nvPr/>
        </p:nvSpPr>
        <p:spPr>
          <a:xfrm>
            <a:off x="270950" y="1109000"/>
            <a:ext cx="2622900" cy="3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Bi-Weekly Accomplishments</a:t>
            </a:r>
            <a:endParaRPr sz="1800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914400" lvl="1" indent="-30480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Char char="•"/>
            </a:pPr>
            <a:r>
              <a:rPr lang="en"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3D print for structure integration Initiated</a:t>
            </a:r>
            <a:endParaRPr sz="1200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457200" lvl="0" indent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Ongoing progress/problems</a:t>
            </a:r>
            <a:endParaRPr sz="1800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914400" lvl="1" indent="-30480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200"/>
              <a:buChar char="•"/>
            </a:pPr>
            <a:r>
              <a:rPr lang="en"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Acquire Newtonmeter to assist in validation</a:t>
            </a:r>
            <a:endParaRPr sz="1200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914400" lvl="1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•"/>
            </a:pPr>
            <a:r>
              <a:rPr lang="en"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Final Validation for A.M. in and out of structure system with newtonmeter</a:t>
            </a:r>
            <a:endParaRPr sz="1200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4"/>
          <p:cNvSpPr txBox="1">
            <a:spLocks noGrp="1"/>
          </p:cNvSpPr>
          <p:nvPr>
            <p:ph type="title"/>
          </p:nvPr>
        </p:nvSpPr>
        <p:spPr>
          <a:xfrm>
            <a:off x="766785" y="205988"/>
            <a:ext cx="74295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Structural Design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13" name="Google Shape;313;p24"/>
          <p:cNvSpPr txBox="1">
            <a:spLocks noGrp="1"/>
          </p:cNvSpPr>
          <p:nvPr>
            <p:ph type="body" idx="1"/>
          </p:nvPr>
        </p:nvSpPr>
        <p:spPr>
          <a:xfrm>
            <a:off x="710000" y="989375"/>
            <a:ext cx="7429500" cy="3441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Bi-Weekly Accomplishments</a:t>
            </a:r>
            <a:endParaRPr>
              <a:solidFill>
                <a:srgbClr val="FFFFFF"/>
              </a:solidFill>
            </a:endParaRPr>
          </a:p>
          <a:p>
            <a:pPr marL="914400" lvl="1" indent="-371475" algn="l" rtl="0"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</a:pPr>
            <a:r>
              <a:rPr lang="en">
                <a:solidFill>
                  <a:srgbClr val="FFFFFF"/>
                </a:solidFill>
              </a:rPr>
              <a:t>3D print &amp; additional materials completed</a:t>
            </a:r>
            <a:endParaRPr>
              <a:solidFill>
                <a:srgbClr val="FFFFFF"/>
              </a:solidFill>
            </a:endParaRPr>
          </a:p>
          <a:p>
            <a:pPr marL="914400" lvl="1" indent="-371475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</a:pPr>
            <a:r>
              <a:rPr lang="en">
                <a:solidFill>
                  <a:srgbClr val="FFFFFF"/>
                </a:solidFill>
              </a:rPr>
              <a:t>Validation: </a:t>
            </a:r>
            <a:r>
              <a:rPr lang="en" sz="1350">
                <a:solidFill>
                  <a:srgbClr val="FFFFFF"/>
                </a:solidFill>
              </a:rPr>
              <a:t>Foot dimensions fit, Leg dimensions fit, </a:t>
            </a:r>
            <a:endParaRPr sz="1350">
              <a:solidFill>
                <a:srgbClr val="FFFFFF"/>
              </a:solidFill>
            </a:endParaRPr>
          </a:p>
          <a:p>
            <a:pPr marL="91440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FFFFFF"/>
                </a:solidFill>
              </a:rPr>
              <a:t>Holds body weight, able to walk with it, ankle rotation</a:t>
            </a:r>
            <a:endParaRPr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Ongoing progress/problems</a:t>
            </a:r>
            <a:endParaRPr>
              <a:solidFill>
                <a:srgbClr val="FFFFFF"/>
              </a:solidFill>
            </a:endParaRPr>
          </a:p>
          <a:p>
            <a:pPr marL="914400" lvl="1" indent="-371475" algn="l" rtl="0"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</a:pPr>
            <a:r>
              <a:rPr lang="en">
                <a:solidFill>
                  <a:srgbClr val="FFFFFF"/>
                </a:solidFill>
              </a:rPr>
              <a:t>Solidworks stress validation</a:t>
            </a:r>
            <a:endParaRPr>
              <a:solidFill>
                <a:srgbClr val="FFFFFF"/>
              </a:solidFill>
            </a:endParaRPr>
          </a:p>
          <a:p>
            <a:pPr marL="914400" lvl="1" indent="-371475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</a:pPr>
            <a:r>
              <a:rPr lang="en">
                <a:solidFill>
                  <a:srgbClr val="FFFFFF"/>
                </a:solidFill>
              </a:rPr>
              <a:t>Integrate structure with Artificial Muscle and test</a:t>
            </a:r>
            <a:endParaRPr>
              <a:solidFill>
                <a:srgbClr val="FFFFFF"/>
              </a:solidFill>
            </a:endParaRPr>
          </a:p>
          <a:p>
            <a:pPr marL="914400" lvl="1" indent="-371475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</a:pPr>
            <a:r>
              <a:rPr lang="en">
                <a:solidFill>
                  <a:srgbClr val="FFFFFF"/>
                </a:solidFill>
              </a:rPr>
              <a:t>Comfort modifications to be made to final structure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14" name="Google Shape;3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374" y="571363"/>
            <a:ext cx="2396775" cy="32573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5"/>
          <p:cNvSpPr txBox="1">
            <a:spLocks noGrp="1"/>
          </p:cNvSpPr>
          <p:nvPr>
            <p:ph type="title"/>
          </p:nvPr>
        </p:nvSpPr>
        <p:spPr>
          <a:xfrm>
            <a:off x="850935" y="59913"/>
            <a:ext cx="74295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Structure Prototype Validation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20" name="Google Shape;320;p25"/>
          <p:cNvSpPr txBox="1">
            <a:spLocks noGrp="1"/>
          </p:cNvSpPr>
          <p:nvPr>
            <p:ph type="body" idx="1"/>
          </p:nvPr>
        </p:nvSpPr>
        <p:spPr>
          <a:xfrm>
            <a:off x="2306951" y="1168725"/>
            <a:ext cx="2159400" cy="57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Walking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1" name="Google Shape;321;p25"/>
          <p:cNvSpPr txBox="1">
            <a:spLocks noGrp="1"/>
          </p:cNvSpPr>
          <p:nvPr>
            <p:ph type="body" idx="1"/>
          </p:nvPr>
        </p:nvSpPr>
        <p:spPr>
          <a:xfrm>
            <a:off x="5173326" y="1168725"/>
            <a:ext cx="2159400" cy="57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Ankle Rotation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22" name="Google Shape;322;p25" title="IMG-9209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6175" y="1739625"/>
            <a:ext cx="3095300" cy="232148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  <p:pic>
        <p:nvPicPr>
          <p:cNvPr id="323" name="Google Shape;323;p25" title="IMG-9211.MOV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5125" y="1739625"/>
            <a:ext cx="3095300" cy="23214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>
            <a:spLocks noGrp="1"/>
          </p:cNvSpPr>
          <p:nvPr>
            <p:ph type="title"/>
          </p:nvPr>
        </p:nvSpPr>
        <p:spPr>
          <a:xfrm>
            <a:off x="857260" y="338438"/>
            <a:ext cx="74295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Power System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29" name="Google Shape;329;p26"/>
          <p:cNvSpPr txBox="1">
            <a:spLocks noGrp="1"/>
          </p:cNvSpPr>
          <p:nvPr>
            <p:ph type="body" idx="1"/>
          </p:nvPr>
        </p:nvSpPr>
        <p:spPr>
          <a:xfrm>
            <a:off x="792175" y="1252377"/>
            <a:ext cx="7429500" cy="3224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Bi-Weekly Accomplishments</a:t>
            </a:r>
            <a:endParaRPr>
              <a:solidFill>
                <a:srgbClr val="FFFFFF"/>
              </a:solidFill>
            </a:endParaRPr>
          </a:p>
          <a:p>
            <a:pPr marL="914400" lvl="1" indent="-371475" algn="l" rtl="0"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</a:pPr>
            <a:r>
              <a:rPr lang="en">
                <a:solidFill>
                  <a:srgbClr val="FFFFFF"/>
                </a:solidFill>
              </a:rPr>
              <a:t>Power Requirement: 3 Amps constant</a:t>
            </a:r>
            <a:endParaRPr>
              <a:solidFill>
                <a:srgbClr val="FFFFFF"/>
              </a:solidFill>
            </a:endParaRPr>
          </a:p>
          <a:p>
            <a:pPr marL="914400" lvl="1" indent="-371475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</a:pPr>
            <a:r>
              <a:rPr lang="en">
                <a:solidFill>
                  <a:srgbClr val="FFFFFF"/>
                </a:solidFill>
              </a:rPr>
              <a:t>Pre-built option: Matek Systems Voltage Booster, $7.13</a:t>
            </a:r>
            <a:endParaRPr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Ongoing progress/problems</a:t>
            </a:r>
            <a:endParaRPr>
              <a:solidFill>
                <a:srgbClr val="FFFFFF"/>
              </a:solidFill>
            </a:endParaRPr>
          </a:p>
          <a:p>
            <a:pPr marL="914400" lvl="1" indent="-371475" algn="l" rtl="0"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</a:pPr>
            <a:r>
              <a:rPr lang="en">
                <a:solidFill>
                  <a:srgbClr val="FFFFFF"/>
                </a:solidFill>
              </a:rPr>
              <a:t>Current source?</a:t>
            </a:r>
            <a:endParaRPr>
              <a:solidFill>
                <a:srgbClr val="FFFFFF"/>
              </a:solidFill>
            </a:endParaRPr>
          </a:p>
          <a:p>
            <a:pPr marL="914400" lvl="1" indent="-371475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</a:pPr>
            <a:r>
              <a:rPr lang="en">
                <a:solidFill>
                  <a:srgbClr val="FFFFFF"/>
                </a:solidFill>
              </a:rPr>
              <a:t>Simulation validation during shipment</a:t>
            </a:r>
            <a:endParaRPr>
              <a:solidFill>
                <a:srgbClr val="FFFFFF"/>
              </a:solidFill>
            </a:endParaRPr>
          </a:p>
          <a:p>
            <a:pPr marL="914400" lvl="1" indent="-371475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</a:pPr>
            <a:r>
              <a:rPr lang="en">
                <a:solidFill>
                  <a:srgbClr val="FFFFFF"/>
                </a:solidFill>
              </a:rPr>
              <a:t>Operational validation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30" name="Google Shape;3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055" y="2361177"/>
            <a:ext cx="2958225" cy="16021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7"/>
          <p:cNvSpPr txBox="1">
            <a:spLocks noGrp="1"/>
          </p:cNvSpPr>
          <p:nvPr>
            <p:ph type="title" idx="4294967295"/>
          </p:nvPr>
        </p:nvSpPr>
        <p:spPr>
          <a:xfrm>
            <a:off x="3360076" y="-148225"/>
            <a:ext cx="2608200" cy="1108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Execution Plan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36" name="Google Shape;336;p27"/>
          <p:cNvPicPr preferRelativeResize="0"/>
          <p:nvPr/>
        </p:nvPicPr>
        <p:blipFill rotWithShape="1">
          <a:blip r:embed="rId3">
            <a:alphaModFix/>
          </a:blip>
          <a:srcRect t="2771" r="1127"/>
          <a:stretch/>
        </p:blipFill>
        <p:spPr>
          <a:xfrm>
            <a:off x="1363625" y="698225"/>
            <a:ext cx="6316972" cy="4114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CT_theme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365</Words>
  <Application>Microsoft Office PowerPoint</Application>
  <PresentationFormat>On-screen Show (16:9)</PresentationFormat>
  <Paragraphs>51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Helvetica Neue</vt:lpstr>
      <vt:lpstr>Questrial</vt:lpstr>
      <vt:lpstr>PACT_theme</vt:lpstr>
      <vt:lpstr>ECEN 404:  Active Ankle- Foot Orthosis (AAFO)</vt:lpstr>
      <vt:lpstr>System Overview</vt:lpstr>
      <vt:lpstr>Sensor &amp; MicroController System</vt:lpstr>
      <vt:lpstr>PowerPoint Presentation</vt:lpstr>
      <vt:lpstr>Artificial Muscle/Motion System Development</vt:lpstr>
      <vt:lpstr>Structural Design</vt:lpstr>
      <vt:lpstr>Structure Prototype Validation</vt:lpstr>
      <vt:lpstr>Power System</vt:lpstr>
      <vt:lpstr>Execution Plan</vt:lpstr>
      <vt:lpstr>Validation Plan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ECEN 404:  Active Ankle- Foot Orthosis (AAFO)</dc:title>
  <dc:creator>Christopher Galik</dc:creator>
  <cp:lastModifiedBy>Christopher Galik</cp:lastModifiedBy>
  <cp:revision>1</cp:revision>
  <dcterms:modified xsi:type="dcterms:W3CDTF">2019-02-11T16:34:44Z</dcterms:modified>
</cp:coreProperties>
</file>